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ome.cognome@icsagostino.e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9849B6D-E141-44CA-A641-492497CFD144}"/>
              </a:ext>
            </a:extLst>
          </p:cNvPr>
          <p:cNvSpPr/>
          <p:nvPr/>
        </p:nvSpPr>
        <p:spPr>
          <a:xfrm>
            <a:off x="1372229" y="277401"/>
            <a:ext cx="80093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Indicazioni per le votazioni </a:t>
            </a:r>
          </a:p>
          <a:p>
            <a:pPr algn="ctr"/>
            <a:r>
              <a:rPr lang="it-IT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degli OOCC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935845D-5960-4F95-B134-62F21B9A340C}"/>
              </a:ext>
            </a:extLst>
          </p:cNvPr>
          <p:cNvSpPr/>
          <p:nvPr/>
        </p:nvSpPr>
        <p:spPr>
          <a:xfrm>
            <a:off x="258430" y="1970937"/>
            <a:ext cx="54854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Istruzioni per i genitori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EA97BD8-AA18-4CF5-9660-BBE5330051A6}"/>
              </a:ext>
            </a:extLst>
          </p:cNvPr>
          <p:cNvSpPr txBox="1"/>
          <p:nvPr/>
        </p:nvSpPr>
        <p:spPr>
          <a:xfrm>
            <a:off x="258430" y="2801459"/>
            <a:ext cx="114423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Andare su GOOGLE ed accedere con l’account del proprio figlio </a:t>
            </a:r>
            <a:r>
              <a:rPr lang="it-IT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nome.cognome@icsagostino.eu</a:t>
            </a:r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Ed inserire la password. Se l’avete smarrita, chiedetela al team dell’innovazione con congruo anticipo rispetto al tempo della votazione.</a:t>
            </a:r>
          </a:p>
          <a:p>
            <a:r>
              <a:rPr lang="it-IT" dirty="0">
                <a:solidFill>
                  <a:schemeClr val="bg1"/>
                </a:solidFill>
              </a:rPr>
              <a:t>Entrare nella mail e in corrispondenza del lucchetto scrivere il seguente indirizzo: nuvola.madisoft.it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C269D7E-48BE-4445-A02F-8CB871114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69" y="4563477"/>
            <a:ext cx="7567316" cy="1867062"/>
          </a:xfrm>
          <a:prstGeom prst="rect">
            <a:avLst/>
          </a:prstGeom>
        </p:spPr>
      </p:pic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0D74863-BA4B-4AB7-B2BA-75E9387B8F99}"/>
              </a:ext>
            </a:extLst>
          </p:cNvPr>
          <p:cNvCxnSpPr>
            <a:cxnSpLocks/>
          </p:cNvCxnSpPr>
          <p:nvPr/>
        </p:nvCxnSpPr>
        <p:spPr>
          <a:xfrm flipH="1">
            <a:off x="5566299" y="3977196"/>
            <a:ext cx="3639845" cy="11274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31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180B7F94-5E94-41EA-B232-AD5234D9F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308664"/>
              </p:ext>
            </p:extLst>
          </p:nvPr>
        </p:nvGraphicFramePr>
        <p:xfrm>
          <a:off x="851297" y="1479296"/>
          <a:ext cx="9435624" cy="3449320"/>
        </p:xfrm>
        <a:graphic>
          <a:graphicData uri="http://schemas.openxmlformats.org/drawingml/2006/table">
            <a:tbl>
              <a:tblPr/>
              <a:tblGrid>
                <a:gridCol w="1910398">
                  <a:extLst>
                    <a:ext uri="{9D8B030D-6E8A-4147-A177-3AD203B41FA5}">
                      <a16:colId xmlns:a16="http://schemas.microsoft.com/office/drawing/2014/main" val="556700577"/>
                    </a:ext>
                  </a:extLst>
                </a:gridCol>
                <a:gridCol w="2148554">
                  <a:extLst>
                    <a:ext uri="{9D8B030D-6E8A-4147-A177-3AD203B41FA5}">
                      <a16:colId xmlns:a16="http://schemas.microsoft.com/office/drawing/2014/main" val="4050308749"/>
                    </a:ext>
                  </a:extLst>
                </a:gridCol>
                <a:gridCol w="5376672">
                  <a:extLst>
                    <a:ext uri="{9D8B030D-6E8A-4147-A177-3AD203B41FA5}">
                      <a16:colId xmlns:a16="http://schemas.microsoft.com/office/drawing/2014/main" val="8063647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Orario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Plesso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Membro del Team dell’Innovazione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390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20.00 - 20.30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Ricci  (Cl. 1)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Pioli Sara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528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20.00 - 20.30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Ricci (Cl. 2)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 Bue Silvia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759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20.30 - 21.00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Ricci (Cl. 3)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Pioli Sara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080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20.00 - 20.30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Ungaretti (Cl. 1)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Capriotti Katia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791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20.00 - 20.30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Ungaretti (Cl. 2)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Paglialunga Luca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989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20.30 - 21.00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Ungaretti (Cl. 3)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Paglialunga Luca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80313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003375B-95B9-4CDC-8D1E-759755A8C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583" y="442694"/>
            <a:ext cx="866705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GIOVEDI’ 29 ottobre 2020 SCUOLA SECONDARIA DI I GRADO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16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791C3AF5-3E9F-4609-BBE7-0778D17A8AF9}"/>
              </a:ext>
            </a:extLst>
          </p:cNvPr>
          <p:cNvSpPr/>
          <p:nvPr/>
        </p:nvSpPr>
        <p:spPr>
          <a:xfrm>
            <a:off x="223896" y="1552087"/>
            <a:ext cx="1153309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Andare nel menù  </a:t>
            </a:r>
            <a:r>
              <a:rPr lang="it-IT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“documenti/eventi per classe”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dove si troverà una “comunicazione alla famiglia”: all’interno della comunicazione nella descrizione saranno inseriti i 3 link per la votazione:</a:t>
            </a:r>
            <a:endParaRPr lang="it-IT" dirty="0"/>
          </a:p>
          <a:p>
            <a:pPr algn="just" fontAlgn="base">
              <a:buFont typeface="+mj-lt"/>
              <a:buAutoNum type="arabicPeriod"/>
            </a:pP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modulo per </a:t>
            </a:r>
            <a:r>
              <a:rPr lang="it-IT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per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la registrazione della presenza alla votazione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(va a sostituire il foglio cartaceo che veniva firmato al momento del voto per attestare l'avvenuta votazione)</a:t>
            </a:r>
          </a:p>
          <a:p>
            <a:pPr algn="just" fontAlgn="base">
              <a:buFont typeface="+mj-lt"/>
              <a:buAutoNum type="arabicPeriod"/>
            </a:pP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modulo per la votazione del padre</a:t>
            </a:r>
          </a:p>
          <a:p>
            <a:pPr algn="just" fontAlgn="base">
              <a:buFont typeface="+mj-lt"/>
              <a:buAutoNum type="arabicPeriod"/>
            </a:pP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modulo per la votazione della madre</a:t>
            </a:r>
          </a:p>
          <a:p>
            <a:pPr algn="just" fontAlgn="base"/>
            <a:endParaRPr lang="it-IT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Questi due moduli sono impostati per conservare l’anonimato della votazione (non viene chiesto il nome e non vengono raccolti gli indirizzi mail) e non viene permesso di votare più di una volta con lo stesso account. </a:t>
            </a:r>
            <a:endParaRPr lang="it-IT" dirty="0"/>
          </a:p>
          <a:p>
            <a:br>
              <a:rPr lang="it-IT" dirty="0"/>
            </a:br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AB09A412-AC5E-4681-AF57-234B6DAE718A}"/>
              </a:ext>
            </a:extLst>
          </p:cNvPr>
          <p:cNvSpPr/>
          <p:nvPr/>
        </p:nvSpPr>
        <p:spPr>
          <a:xfrm>
            <a:off x="358065" y="815397"/>
            <a:ext cx="10898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Entrare nel registro elettronico del proprio figlio con le relative credenziali.</a:t>
            </a:r>
          </a:p>
        </p:txBody>
      </p:sp>
    </p:spTree>
    <p:extLst>
      <p:ext uri="{BB962C8B-B14F-4D97-AF65-F5344CB8AC3E}">
        <p14:creationId xmlns:p14="http://schemas.microsoft.com/office/powerpoint/2010/main" val="411951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A23A1FC-F7DB-4F1B-AF8B-C4339AD78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872" y="131964"/>
            <a:ext cx="6591871" cy="636325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224863E1-D007-4E07-9E31-19CC3343C494}"/>
              </a:ext>
            </a:extLst>
          </p:cNvPr>
          <p:cNvSpPr/>
          <p:nvPr/>
        </p:nvSpPr>
        <p:spPr>
          <a:xfrm>
            <a:off x="2556769" y="470517"/>
            <a:ext cx="1020932" cy="32847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492F0F1-969E-4EF1-AB74-C335AB99C26D}"/>
              </a:ext>
            </a:extLst>
          </p:cNvPr>
          <p:cNvSpPr/>
          <p:nvPr/>
        </p:nvSpPr>
        <p:spPr>
          <a:xfrm>
            <a:off x="3897297" y="1491449"/>
            <a:ext cx="577049" cy="1775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CCB5022-CAEE-4B0A-B82C-3D373DEF7C4F}"/>
              </a:ext>
            </a:extLst>
          </p:cNvPr>
          <p:cNvSpPr txBox="1"/>
          <p:nvPr/>
        </p:nvSpPr>
        <p:spPr>
          <a:xfrm>
            <a:off x="9312674" y="2951946"/>
            <a:ext cx="2681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Compilare questi campi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06CC6B57-E33E-4876-8A99-7EFF429DEB51}"/>
              </a:ext>
            </a:extLst>
          </p:cNvPr>
          <p:cNvCxnSpPr>
            <a:cxnSpLocks/>
          </p:cNvCxnSpPr>
          <p:nvPr/>
        </p:nvCxnSpPr>
        <p:spPr>
          <a:xfrm flipH="1" flipV="1">
            <a:off x="4074850" y="3313589"/>
            <a:ext cx="5433134" cy="5215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E52E117C-04DF-4B3D-BEFF-DC068B8816F2}"/>
              </a:ext>
            </a:extLst>
          </p:cNvPr>
          <p:cNvCxnSpPr>
            <a:cxnSpLocks/>
          </p:cNvCxnSpPr>
          <p:nvPr/>
        </p:nvCxnSpPr>
        <p:spPr>
          <a:xfrm flipH="1">
            <a:off x="4669654" y="3906053"/>
            <a:ext cx="4910831" cy="8773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43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24E3A9EA-F01C-4DF0-9E8E-DA9FF8852B74}"/>
              </a:ext>
            </a:extLst>
          </p:cNvPr>
          <p:cNvSpPr/>
          <p:nvPr/>
        </p:nvSpPr>
        <p:spPr>
          <a:xfrm>
            <a:off x="435006" y="1367162"/>
            <a:ext cx="1103494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NON si può per nessun motivo cedere il link della votazione a terze persone, pena la NULLITÀ di tutta la votazione.</a:t>
            </a:r>
            <a:endParaRPr lang="it-IT" sz="2400" dirty="0"/>
          </a:p>
          <a:p>
            <a:pPr algn="just"/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Ogni genitore dovrà accedere ai link con </a:t>
            </a:r>
            <a:r>
              <a:rPr lang="it-IT" sz="28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l’account scolastico del proprio/a figlio/a 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per poter procedere alla votazione. </a:t>
            </a:r>
          </a:p>
          <a:p>
            <a:pPr algn="just"/>
            <a:endParaRPr lang="it-IT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 si hanno più figli nello stesso plesso o istituto, si potrà effettuare una votazione per ogni account.</a:t>
            </a:r>
            <a:endParaRPr lang="it-IT" sz="2400" u="sng" dirty="0"/>
          </a:p>
          <a:p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921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F722D87-FCA6-4E1A-BC33-5FB09BC80C87}"/>
              </a:ext>
            </a:extLst>
          </p:cNvPr>
          <p:cNvSpPr/>
          <p:nvPr/>
        </p:nvSpPr>
        <p:spPr>
          <a:xfrm>
            <a:off x="189390" y="280906"/>
            <a:ext cx="26603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Nel modulo per la votazione verrà richiesto di indicare la classe frequentata dal proprio figlio e il nome del candidato che si intende votare (scrivendo prima il cognome e poi il nome) in LETTERE MAIUSCOLE (es. ROSSI MARIO).</a:t>
            </a:r>
            <a:endParaRPr lang="it-IT" dirty="0"/>
          </a:p>
          <a:p>
            <a:pPr algn="just"/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Si ricorda che per la Scuola Secondaria di I grado si possono indicare 2 preferenze, per gli altri ordini di scuola si indica una sola preferenza.</a:t>
            </a:r>
            <a:endParaRPr lang="it-IT" dirty="0"/>
          </a:p>
          <a:p>
            <a:pPr algn="just"/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Dopo aver compilato tutte le parti cliccare su INVIA.</a:t>
            </a:r>
            <a:endParaRPr lang="it-IT" dirty="0"/>
          </a:p>
          <a:p>
            <a:br>
              <a:rPr lang="it-IT" dirty="0"/>
            </a:b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5E0BD3-04E5-4C61-B9B2-FA8854ED5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310" y="242995"/>
            <a:ext cx="3567192" cy="3186005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4499305A-EC1D-4A7C-AF7B-2DA83F2F19DA}"/>
              </a:ext>
            </a:extLst>
          </p:cNvPr>
          <p:cNvSpPr/>
          <p:nvPr/>
        </p:nvSpPr>
        <p:spPr>
          <a:xfrm>
            <a:off x="3595456" y="381740"/>
            <a:ext cx="372862" cy="3107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3F97899F-CBA2-4B82-9423-7C1BD3E1BBDF}"/>
              </a:ext>
            </a:extLst>
          </p:cNvPr>
          <p:cNvCxnSpPr/>
          <p:nvPr/>
        </p:nvCxnSpPr>
        <p:spPr>
          <a:xfrm>
            <a:off x="2849732" y="1056443"/>
            <a:ext cx="745724" cy="11452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5FB038B4-43B3-4DE3-99EF-1D4696828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051" y="1597981"/>
            <a:ext cx="5291667" cy="5123104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871AA9D5-D781-4FFB-87EE-3951E585CDC3}"/>
              </a:ext>
            </a:extLst>
          </p:cNvPr>
          <p:cNvSpPr/>
          <p:nvPr/>
        </p:nvSpPr>
        <p:spPr>
          <a:xfrm>
            <a:off x="6747029" y="1835997"/>
            <a:ext cx="594804" cy="2768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130C9C07-BB8B-46A6-901A-A3F05756CF19}"/>
              </a:ext>
            </a:extLst>
          </p:cNvPr>
          <p:cNvSpPr/>
          <p:nvPr/>
        </p:nvSpPr>
        <p:spPr>
          <a:xfrm>
            <a:off x="7155402" y="2716567"/>
            <a:ext cx="186431" cy="195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BA441AE1-33BE-4221-AF7E-456425CA9C50}"/>
              </a:ext>
            </a:extLst>
          </p:cNvPr>
          <p:cNvCxnSpPr>
            <a:cxnSpLocks/>
          </p:cNvCxnSpPr>
          <p:nvPr/>
        </p:nvCxnSpPr>
        <p:spPr>
          <a:xfrm>
            <a:off x="2353144" y="2831977"/>
            <a:ext cx="4577358" cy="10298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3A010A2C-AF49-4878-8717-850ED84461C7}"/>
              </a:ext>
            </a:extLst>
          </p:cNvPr>
          <p:cNvCxnSpPr>
            <a:cxnSpLocks/>
          </p:cNvCxnSpPr>
          <p:nvPr/>
        </p:nvCxnSpPr>
        <p:spPr>
          <a:xfrm>
            <a:off x="1791235" y="3667016"/>
            <a:ext cx="5053448" cy="14287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D07F075E-259F-4315-8DC5-85487B20A6E2}"/>
              </a:ext>
            </a:extLst>
          </p:cNvPr>
          <p:cNvCxnSpPr>
            <a:cxnSpLocks/>
          </p:cNvCxnSpPr>
          <p:nvPr/>
        </p:nvCxnSpPr>
        <p:spPr>
          <a:xfrm>
            <a:off x="2849732" y="5121424"/>
            <a:ext cx="4802819" cy="6801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02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F9FB27C-6C53-460A-BAFE-0C625A43AFF9}"/>
              </a:ext>
            </a:extLst>
          </p:cNvPr>
          <p:cNvSpPr/>
          <p:nvPr/>
        </p:nvSpPr>
        <p:spPr>
          <a:xfrm>
            <a:off x="1189608" y="1859340"/>
            <a:ext cx="92505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IN CASO DI DIFFICOLTÀ MANDARE MAIL AL TEAM INNOVAZIONE (team.innovazione@icsagostino.eu), INDICANDO IL PROPRIO NOME E RECAPITO TELEFONICO IN MODO DA INTERVENIRE NEI TEMPI STABILITI PER LA VOTAZIONE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9902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500A869-855F-496F-8F36-D034A22C0789}"/>
              </a:ext>
            </a:extLst>
          </p:cNvPr>
          <p:cNvSpPr/>
          <p:nvPr/>
        </p:nvSpPr>
        <p:spPr>
          <a:xfrm>
            <a:off x="72245" y="333163"/>
            <a:ext cx="1135509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Istruzioni per: presidente, segretario, scrutatore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5996DD7-872A-4961-8F3F-BF9B5E0B9784}"/>
              </a:ext>
            </a:extLst>
          </p:cNvPr>
          <p:cNvSpPr/>
          <p:nvPr/>
        </p:nvSpPr>
        <p:spPr>
          <a:xfrm>
            <a:off x="265176" y="1261872"/>
            <a:ext cx="104790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Queste figure al termine della votazione si dovranno collegare su un link </a:t>
            </a:r>
            <a:r>
              <a:rPr lang="it-IT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meet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che verrà comunicato loro durante il periodo della votazione ed avranno il compito di compilare il verbale della votazione e controllare che lo spoglio avvenga in modo regolare. </a:t>
            </a:r>
            <a:endParaRPr lang="it-IT" sz="2400" dirty="0"/>
          </a:p>
          <a:p>
            <a:pPr algn="just"/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Un membro del Team dell’Innovazione procederà alla lettura delle preferenze classe per classe attraverso un foglio </a:t>
            </a:r>
            <a:r>
              <a:rPr lang="it-IT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excel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riepilogativo dei risultati derivati dal modulo </a:t>
            </a:r>
            <a:r>
              <a:rPr lang="it-IT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google</a:t>
            </a:r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Il membro del Team dell’innovazione provvederà a far stampare i verbali, che i tre componenti del seggio passeranno poi a firmare nel plesso.</a:t>
            </a:r>
          </a:p>
          <a:p>
            <a:pPr algn="just"/>
            <a:endParaRPr lang="it-IT" sz="2400" dirty="0">
              <a:solidFill>
                <a:srgbClr val="00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it-IT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64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43937C66-E0B1-4543-8747-4A830F1AD4F8}"/>
              </a:ext>
            </a:extLst>
          </p:cNvPr>
          <p:cNvSpPr/>
          <p:nvPr/>
        </p:nvSpPr>
        <p:spPr>
          <a:xfrm>
            <a:off x="224901" y="21346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La spoglio avverrà secondo il seguente calendario:</a:t>
            </a:r>
            <a:endParaRPr lang="it-IT" dirty="0"/>
          </a:p>
          <a:p>
            <a:pPr algn="just"/>
            <a:br>
              <a:rPr lang="it-IT" dirty="0"/>
            </a:b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MARTEDI’ 27 ottobre 2020 SCUOLA PRIMARIA</a:t>
            </a:r>
            <a:endParaRPr lang="it-IT" dirty="0"/>
          </a:p>
          <a:p>
            <a:br>
              <a:rPr lang="it-IT" dirty="0"/>
            </a:br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B16E0B66-80C8-496E-919C-683AE8253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775613"/>
              </p:ext>
            </p:extLst>
          </p:nvPr>
        </p:nvGraphicFramePr>
        <p:xfrm>
          <a:off x="668496" y="1461400"/>
          <a:ext cx="7990872" cy="4602427"/>
        </p:xfrm>
        <a:graphic>
          <a:graphicData uri="http://schemas.openxmlformats.org/drawingml/2006/table">
            <a:tbl>
              <a:tblPr/>
              <a:tblGrid>
                <a:gridCol w="2663624">
                  <a:extLst>
                    <a:ext uri="{9D8B030D-6E8A-4147-A177-3AD203B41FA5}">
                      <a16:colId xmlns:a16="http://schemas.microsoft.com/office/drawing/2014/main" val="2373347220"/>
                    </a:ext>
                  </a:extLst>
                </a:gridCol>
                <a:gridCol w="2663624">
                  <a:extLst>
                    <a:ext uri="{9D8B030D-6E8A-4147-A177-3AD203B41FA5}">
                      <a16:colId xmlns:a16="http://schemas.microsoft.com/office/drawing/2014/main" val="160206881"/>
                    </a:ext>
                  </a:extLst>
                </a:gridCol>
                <a:gridCol w="2663624">
                  <a:extLst>
                    <a:ext uri="{9D8B030D-6E8A-4147-A177-3AD203B41FA5}">
                      <a16:colId xmlns:a16="http://schemas.microsoft.com/office/drawing/2014/main" val="1112031945"/>
                    </a:ext>
                  </a:extLst>
                </a:gridCol>
              </a:tblGrid>
              <a:tr h="79110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Orario</a:t>
                      </a:r>
                      <a:endParaRPr lang="it-IT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Plesso</a:t>
                      </a:r>
                      <a:endParaRPr lang="it-IT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Membro del Team dell’Innovazione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464982"/>
                  </a:ext>
                </a:extLst>
              </a:tr>
              <a:tr h="49750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20.00 - 20.30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Vittoria</a:t>
                      </a:r>
                      <a:endParaRPr lang="it-IT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 Bue Silvia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751400"/>
                  </a:ext>
                </a:extLst>
              </a:tr>
              <a:tr h="49750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20.00 - 20.30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Agostino Tempo Ordinario</a:t>
                      </a:r>
                      <a:endParaRPr lang="it-IT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Pioli Sara</a:t>
                      </a:r>
                      <a:endParaRPr lang="it-IT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422577"/>
                  </a:ext>
                </a:extLst>
              </a:tr>
              <a:tr h="49750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20.30 - 21.00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Agostino Tempo Pieno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Pioli Sara</a:t>
                      </a:r>
                      <a:endParaRPr lang="it-IT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58004"/>
                  </a:ext>
                </a:extLst>
              </a:tr>
              <a:tr h="79110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20.30 - 21.00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Mandela Tempo Ordinario (Cl. 1-2)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 Bue Silvia</a:t>
                      </a:r>
                      <a:endParaRPr lang="it-IT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021115"/>
                  </a:ext>
                </a:extLst>
              </a:tr>
              <a:tr h="79110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20.00 - 20.30 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Mandela Tempo Ordinario (Cl. 3-4-5)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Paglialunga Luca</a:t>
                      </a:r>
                      <a:endParaRPr lang="it-IT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589074"/>
                  </a:ext>
                </a:extLst>
              </a:tr>
              <a:tr h="49750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20.00 - 20.30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Mandela Tempo Pieno</a:t>
                      </a:r>
                      <a:endParaRPr lang="it-IT" sz="20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Capriotti Katia</a:t>
                      </a:r>
                      <a:endParaRPr lang="it-IT" sz="20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18019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BB0BF7C3-2D11-4E3C-BA25-F5275D807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" y="14621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3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91E45E2-8A40-41C8-8604-0EF83CBA1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47548"/>
              </p:ext>
            </p:extLst>
          </p:nvPr>
        </p:nvGraphicFramePr>
        <p:xfrm>
          <a:off x="1272159" y="1433988"/>
          <a:ext cx="8850249" cy="3147155"/>
        </p:xfrm>
        <a:graphic>
          <a:graphicData uri="http://schemas.openxmlformats.org/drawingml/2006/table">
            <a:tbl>
              <a:tblPr/>
              <a:tblGrid>
                <a:gridCol w="2261288">
                  <a:extLst>
                    <a:ext uri="{9D8B030D-6E8A-4147-A177-3AD203B41FA5}">
                      <a16:colId xmlns:a16="http://schemas.microsoft.com/office/drawing/2014/main" val="2759535534"/>
                    </a:ext>
                  </a:extLst>
                </a:gridCol>
                <a:gridCol w="2465017">
                  <a:extLst>
                    <a:ext uri="{9D8B030D-6E8A-4147-A177-3AD203B41FA5}">
                      <a16:colId xmlns:a16="http://schemas.microsoft.com/office/drawing/2014/main" val="3256946743"/>
                    </a:ext>
                  </a:extLst>
                </a:gridCol>
                <a:gridCol w="4123944">
                  <a:extLst>
                    <a:ext uri="{9D8B030D-6E8A-4147-A177-3AD203B41FA5}">
                      <a16:colId xmlns:a16="http://schemas.microsoft.com/office/drawing/2014/main" val="150440746"/>
                    </a:ext>
                  </a:extLst>
                </a:gridCol>
              </a:tblGrid>
              <a:tr h="139394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Orario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Plesso 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Membro del Team dell’Innovazione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440935"/>
                  </a:ext>
                </a:extLst>
              </a:tr>
              <a:tr h="87660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20.00 - 20.30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Morvillo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Capriotti Katia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884541"/>
                  </a:ext>
                </a:extLst>
              </a:tr>
              <a:tr h="87660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20.00 - 20.30</a:t>
                      </a:r>
                      <a:endParaRPr lang="it-IT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Lussu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Paglialunga Luca</a:t>
                      </a:r>
                      <a:endParaRPr lang="it-IT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53633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BF1D337-6436-4096-A245-E8B249080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143" y="-276337"/>
            <a:ext cx="688669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MERCOLEDI’ 28 ottobre 2020 SCUOLA INFANZIA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92938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685</TotalTime>
  <Words>681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Sezione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19</cp:revision>
  <dcterms:created xsi:type="dcterms:W3CDTF">2020-10-24T21:41:09Z</dcterms:created>
  <dcterms:modified xsi:type="dcterms:W3CDTF">2020-10-27T20:57:39Z</dcterms:modified>
</cp:coreProperties>
</file>